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61" r:id="rId4"/>
    <p:sldId id="262" r:id="rId5"/>
    <p:sldId id="263" r:id="rId6"/>
    <p:sldId id="264" r:id="rId7"/>
    <p:sldId id="266" r:id="rId8"/>
    <p:sldId id="267" r:id="rId9"/>
    <p:sldId id="270" r:id="rId10"/>
    <p:sldId id="269"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993" autoAdjust="0"/>
    <p:restoredTop sz="94660"/>
  </p:normalViewPr>
  <p:slideViewPr>
    <p:cSldViewPr>
      <p:cViewPr varScale="1">
        <p:scale>
          <a:sx n="84" d="100"/>
          <a:sy n="84" d="100"/>
        </p:scale>
        <p:origin x="-9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1CD4E-2348-4E8C-B36B-C30FB85F7C2F}" type="datetimeFigureOut">
              <a:rPr lang="zh-CN" altLang="en-US" smtClean="0"/>
              <a:pPr/>
              <a:t>2014/2/24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1083B0-2E91-4974-9A67-8FC6F8407F7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1CD4E-2348-4E8C-B36B-C30FB85F7C2F}" type="datetimeFigureOut">
              <a:rPr lang="zh-CN" altLang="en-US" smtClean="0"/>
              <a:pPr/>
              <a:t>2014/2/24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1083B0-2E91-4974-9A67-8FC6F8407F7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64704"/>
            <a:ext cx="8229600" cy="1512168"/>
          </a:xfrm>
        </p:spPr>
        <p:txBody>
          <a:bodyPr>
            <a:normAutofit/>
          </a:bodyPr>
          <a:lstStyle/>
          <a:p>
            <a:r>
              <a:rPr lang="en-US" altLang="zh-CN" b="1" dirty="0" smtClean="0"/>
              <a:t>2014 </a:t>
            </a:r>
            <a:r>
              <a:rPr lang="zh-CN" altLang="en-US" b="1" dirty="0" smtClean="0"/>
              <a:t>深圳虚拟大学</a:t>
            </a:r>
            <a:r>
              <a:rPr lang="zh-CN" altLang="en-US" b="1" dirty="0" smtClean="0"/>
              <a:t>园</a:t>
            </a:r>
            <a:r>
              <a:rPr lang="en-US" altLang="zh-CN" b="1" dirty="0" smtClean="0"/>
              <a:t/>
            </a:r>
            <a:br>
              <a:rPr lang="en-US" altLang="zh-CN" b="1" dirty="0" smtClean="0"/>
            </a:br>
            <a:r>
              <a:rPr lang="zh-CN" altLang="en-US" b="1" dirty="0" smtClean="0"/>
              <a:t>亚特兰大</a:t>
            </a:r>
            <a:r>
              <a:rPr lang="zh-CN" altLang="en-US" b="1" dirty="0" smtClean="0"/>
              <a:t>暑期项目</a:t>
            </a:r>
            <a:endParaRPr lang="zh-CN" altLang="en-US" dirty="0"/>
          </a:p>
        </p:txBody>
      </p:sp>
      <p:sp>
        <p:nvSpPr>
          <p:cNvPr id="3" name="内容占位符 2"/>
          <p:cNvSpPr>
            <a:spLocks noGrp="1"/>
          </p:cNvSpPr>
          <p:nvPr>
            <p:ph idx="1"/>
          </p:nvPr>
        </p:nvSpPr>
        <p:spPr>
          <a:xfrm>
            <a:off x="457200" y="3140969"/>
            <a:ext cx="8229600" cy="2160240"/>
          </a:xfrm>
        </p:spPr>
        <p:txBody>
          <a:bodyPr/>
          <a:lstStyle/>
          <a:p>
            <a:pPr algn="ctr">
              <a:buNone/>
            </a:pPr>
            <a:r>
              <a:rPr lang="zh-CN" altLang="en-US" dirty="0"/>
              <a:t>主办方：佐治亚理工学院 </a:t>
            </a:r>
          </a:p>
          <a:p>
            <a:pPr algn="ctr">
              <a:buNone/>
            </a:pPr>
            <a:r>
              <a:rPr lang="zh-CN" altLang="en-US" dirty="0"/>
              <a:t>时 间：</a:t>
            </a:r>
            <a:r>
              <a:rPr lang="en-US" altLang="zh-CN" dirty="0"/>
              <a:t>2014</a:t>
            </a:r>
            <a:r>
              <a:rPr lang="zh-CN" altLang="en-US" dirty="0"/>
              <a:t>年</a:t>
            </a:r>
            <a:r>
              <a:rPr lang="en-US" altLang="zh-CN" dirty="0"/>
              <a:t>6</a:t>
            </a:r>
            <a:r>
              <a:rPr lang="zh-CN" altLang="en-US" dirty="0"/>
              <a:t>月</a:t>
            </a:r>
            <a:r>
              <a:rPr lang="en-US" altLang="zh-CN" dirty="0"/>
              <a:t>5</a:t>
            </a:r>
            <a:r>
              <a:rPr lang="zh-CN" altLang="en-US" dirty="0"/>
              <a:t>日</a:t>
            </a:r>
            <a:r>
              <a:rPr lang="en-US" altLang="zh-CN" dirty="0"/>
              <a:t>-28</a:t>
            </a:r>
            <a:r>
              <a:rPr lang="zh-CN" altLang="en-US" dirty="0"/>
              <a:t>日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退款条件</a:t>
            </a:r>
          </a:p>
        </p:txBody>
      </p:sp>
      <p:sp>
        <p:nvSpPr>
          <p:cNvPr id="3" name="内容占位符 2"/>
          <p:cNvSpPr>
            <a:spLocks noGrp="1"/>
          </p:cNvSpPr>
          <p:nvPr>
            <p:ph idx="1"/>
          </p:nvPr>
        </p:nvSpPr>
        <p:spPr/>
        <p:txBody>
          <a:bodyPr>
            <a:normAutofit fontScale="85000" lnSpcReduction="10000"/>
          </a:bodyPr>
          <a:lstStyle/>
          <a:p>
            <a:pPr>
              <a:buNone/>
            </a:pPr>
            <a:r>
              <a:rPr lang="en-US" altLang="zh-CN" dirty="0"/>
              <a:t>•</a:t>
            </a:r>
            <a:r>
              <a:rPr lang="zh-CN" altLang="en-US" dirty="0"/>
              <a:t>如果被项目录取后，要求退出的话，佐治亚理工学院将向学生收取一定数额的管理费，具体规定如下： </a:t>
            </a:r>
          </a:p>
          <a:p>
            <a:pPr>
              <a:buNone/>
            </a:pPr>
            <a:r>
              <a:rPr lang="en-US" altLang="zh-CN" dirty="0"/>
              <a:t>–2014</a:t>
            </a:r>
            <a:r>
              <a:rPr lang="zh-CN" altLang="en-US" dirty="0"/>
              <a:t>年</a:t>
            </a:r>
            <a:r>
              <a:rPr lang="en-US" altLang="zh-CN" dirty="0"/>
              <a:t>3</a:t>
            </a:r>
            <a:r>
              <a:rPr lang="zh-CN" altLang="en-US" dirty="0"/>
              <a:t>月</a:t>
            </a:r>
            <a:r>
              <a:rPr lang="en-US" altLang="zh-CN" dirty="0"/>
              <a:t>12</a:t>
            </a:r>
            <a:r>
              <a:rPr lang="zh-CN" altLang="en-US" dirty="0"/>
              <a:t>日之前退出</a:t>
            </a:r>
            <a:r>
              <a:rPr lang="en-US" altLang="zh-CN" dirty="0"/>
              <a:t>: </a:t>
            </a:r>
            <a:r>
              <a:rPr lang="zh-CN" altLang="en-US" dirty="0"/>
              <a:t>不收取任何费用 </a:t>
            </a:r>
          </a:p>
          <a:p>
            <a:pPr>
              <a:buNone/>
            </a:pPr>
            <a:r>
              <a:rPr lang="en-US" altLang="zh-CN" dirty="0"/>
              <a:t>–2014</a:t>
            </a:r>
            <a:r>
              <a:rPr lang="zh-CN" altLang="en-US" dirty="0"/>
              <a:t>年</a:t>
            </a:r>
            <a:r>
              <a:rPr lang="en-US" altLang="zh-CN" dirty="0"/>
              <a:t>3</a:t>
            </a:r>
            <a:r>
              <a:rPr lang="zh-CN" altLang="en-US" dirty="0"/>
              <a:t>月</a:t>
            </a:r>
            <a:r>
              <a:rPr lang="en-US" altLang="zh-CN" dirty="0"/>
              <a:t>13</a:t>
            </a:r>
            <a:r>
              <a:rPr lang="zh-CN" altLang="en-US" dirty="0"/>
              <a:t>日</a:t>
            </a:r>
            <a:r>
              <a:rPr lang="en-US" altLang="zh-CN" dirty="0"/>
              <a:t>-4</a:t>
            </a:r>
            <a:r>
              <a:rPr lang="zh-CN" altLang="en-US" dirty="0"/>
              <a:t>月</a:t>
            </a:r>
            <a:r>
              <a:rPr lang="en-US" altLang="zh-CN" dirty="0"/>
              <a:t>15</a:t>
            </a:r>
            <a:r>
              <a:rPr lang="zh-CN" altLang="en-US" dirty="0"/>
              <a:t>日退出： 收取</a:t>
            </a:r>
            <a:r>
              <a:rPr lang="en-US" altLang="zh-CN" dirty="0"/>
              <a:t>1,000</a:t>
            </a:r>
            <a:r>
              <a:rPr lang="zh-CN" altLang="en-US" dirty="0"/>
              <a:t>美元管理费 </a:t>
            </a:r>
          </a:p>
          <a:p>
            <a:pPr>
              <a:buNone/>
            </a:pPr>
            <a:r>
              <a:rPr lang="en-US" altLang="zh-CN" dirty="0"/>
              <a:t>–2014</a:t>
            </a:r>
            <a:r>
              <a:rPr lang="zh-CN" altLang="en-US" dirty="0"/>
              <a:t>年</a:t>
            </a:r>
            <a:r>
              <a:rPr lang="en-US" altLang="zh-CN" dirty="0"/>
              <a:t>4</a:t>
            </a:r>
            <a:r>
              <a:rPr lang="zh-CN" altLang="en-US" dirty="0"/>
              <a:t>月</a:t>
            </a:r>
            <a:r>
              <a:rPr lang="en-US" altLang="zh-CN" dirty="0"/>
              <a:t>16</a:t>
            </a:r>
            <a:r>
              <a:rPr lang="zh-CN" altLang="en-US" dirty="0"/>
              <a:t>日或以后退出： 收取 </a:t>
            </a:r>
            <a:r>
              <a:rPr lang="en-US" altLang="zh-CN" dirty="0"/>
              <a:t>2,000 </a:t>
            </a:r>
            <a:r>
              <a:rPr lang="zh-CN" altLang="en-US" dirty="0"/>
              <a:t>美元管理费 </a:t>
            </a:r>
          </a:p>
          <a:p>
            <a:pPr>
              <a:buNone/>
            </a:pPr>
            <a:r>
              <a:rPr lang="en-US" altLang="zh-CN" dirty="0"/>
              <a:t>•</a:t>
            </a:r>
            <a:r>
              <a:rPr lang="zh-CN" altLang="en-US" dirty="0"/>
              <a:t>退出声明必须以书面形式正式提交至佐治亚理工学院 </a:t>
            </a:r>
          </a:p>
          <a:p>
            <a:pPr>
              <a:buNone/>
            </a:pPr>
            <a:r>
              <a:rPr lang="en-US" altLang="zh-CN" dirty="0"/>
              <a:t>•</a:t>
            </a:r>
            <a:r>
              <a:rPr lang="zh-CN" altLang="en-US" dirty="0"/>
              <a:t>旅行社及签证服务方将根据实际情况收取另外的服务费，请与您的带队老师确认相关事宜。 </a:t>
            </a:r>
          </a:p>
          <a:p>
            <a:pPr>
              <a:buNone/>
            </a:pP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764705"/>
            <a:ext cx="7772400" cy="1368151"/>
          </a:xfrm>
        </p:spPr>
        <p:txBody>
          <a:bodyPr/>
          <a:lstStyle/>
          <a:p>
            <a:r>
              <a:rPr lang="zh-CN" altLang="en-US" dirty="0"/>
              <a:t>课程学分</a:t>
            </a:r>
          </a:p>
        </p:txBody>
      </p:sp>
      <p:sp>
        <p:nvSpPr>
          <p:cNvPr id="3" name="副标题 2"/>
          <p:cNvSpPr>
            <a:spLocks noGrp="1"/>
          </p:cNvSpPr>
          <p:nvPr>
            <p:ph type="subTitle" idx="1"/>
          </p:nvPr>
        </p:nvSpPr>
        <p:spPr>
          <a:xfrm>
            <a:off x="683568" y="2420888"/>
            <a:ext cx="7776864" cy="3096344"/>
          </a:xfrm>
        </p:spPr>
        <p:txBody>
          <a:bodyPr>
            <a:normAutofit fontScale="70000" lnSpcReduction="20000"/>
          </a:bodyPr>
          <a:lstStyle/>
          <a:p>
            <a:pPr algn="l"/>
            <a:r>
              <a:rPr lang="en-US" altLang="zh-CN" dirty="0">
                <a:solidFill>
                  <a:schemeClr val="tx1"/>
                </a:solidFill>
              </a:rPr>
              <a:t>•</a:t>
            </a:r>
            <a:r>
              <a:rPr lang="zh-CN" altLang="en-US" dirty="0">
                <a:solidFill>
                  <a:schemeClr val="tx1"/>
                </a:solidFill>
              </a:rPr>
              <a:t>通过参与项目可以获得继续教育学分（</a:t>
            </a:r>
            <a:r>
              <a:rPr lang="en-US" altLang="zh-CN" dirty="0">
                <a:solidFill>
                  <a:schemeClr val="tx1"/>
                </a:solidFill>
              </a:rPr>
              <a:t>CEUs</a:t>
            </a:r>
            <a:r>
              <a:rPr lang="zh-CN" altLang="en-US" dirty="0">
                <a:solidFill>
                  <a:schemeClr val="tx1"/>
                </a:solidFill>
              </a:rPr>
              <a:t>） </a:t>
            </a:r>
          </a:p>
          <a:p>
            <a:pPr algn="l"/>
            <a:endParaRPr lang="zh-CN" altLang="en-US" dirty="0">
              <a:solidFill>
                <a:schemeClr val="tx1"/>
              </a:solidFill>
            </a:endParaRPr>
          </a:p>
          <a:p>
            <a:pPr algn="l"/>
            <a:r>
              <a:rPr lang="en-US" altLang="zh-CN" dirty="0">
                <a:solidFill>
                  <a:schemeClr val="tx1"/>
                </a:solidFill>
              </a:rPr>
              <a:t>•CEUs</a:t>
            </a:r>
            <a:r>
              <a:rPr lang="zh-CN" altLang="en-US" dirty="0">
                <a:solidFill>
                  <a:schemeClr val="tx1"/>
                </a:solidFill>
              </a:rPr>
              <a:t>是衡量教育成绩的一个手段</a:t>
            </a:r>
            <a:r>
              <a:rPr lang="en-US" altLang="zh-CN" dirty="0">
                <a:solidFill>
                  <a:schemeClr val="tx1"/>
                </a:solidFill>
              </a:rPr>
              <a:t>,</a:t>
            </a:r>
            <a:r>
              <a:rPr lang="zh-CN" altLang="en-US" dirty="0">
                <a:solidFill>
                  <a:schemeClr val="tx1"/>
                </a:solidFill>
              </a:rPr>
              <a:t>并且被雇主、行业、专业协会、认证和授权机构视为教育进展的重要依据，得到了广泛的认可。 </a:t>
            </a:r>
          </a:p>
          <a:p>
            <a:pPr algn="l"/>
            <a:r>
              <a:rPr lang="en-US" altLang="zh-CN" dirty="0">
                <a:solidFill>
                  <a:schemeClr val="tx1"/>
                </a:solidFill>
              </a:rPr>
              <a:t>•</a:t>
            </a:r>
            <a:r>
              <a:rPr lang="zh-CN" altLang="en-US" dirty="0">
                <a:solidFill>
                  <a:schemeClr val="tx1"/>
                </a:solidFill>
              </a:rPr>
              <a:t>您在成功完成课程后将获得佐治亚理工语言学院提供的相关证书。 </a:t>
            </a:r>
          </a:p>
          <a:p>
            <a:pPr algn="l"/>
            <a:r>
              <a:rPr lang="en-US" altLang="zh-CN" dirty="0">
                <a:solidFill>
                  <a:schemeClr val="tx1"/>
                </a:solidFill>
              </a:rPr>
              <a:t>•</a:t>
            </a:r>
            <a:r>
              <a:rPr lang="zh-CN" altLang="en-US" dirty="0">
                <a:solidFill>
                  <a:schemeClr val="tx1"/>
                </a:solidFill>
              </a:rPr>
              <a:t>课程成绩奖划分为</a:t>
            </a:r>
            <a:r>
              <a:rPr lang="en-US" altLang="zh-CN" dirty="0">
                <a:solidFill>
                  <a:schemeClr val="tx1"/>
                </a:solidFill>
              </a:rPr>
              <a:t>A, B, C, D, F</a:t>
            </a:r>
            <a:r>
              <a:rPr lang="zh-CN" altLang="en-US" dirty="0">
                <a:solidFill>
                  <a:schemeClr val="tx1"/>
                </a:solidFill>
              </a:rPr>
              <a:t>五个等级 </a:t>
            </a:r>
          </a:p>
          <a:p>
            <a:pPr algn="l"/>
            <a:r>
              <a:rPr lang="en-US" altLang="zh-CN" dirty="0" smtClean="0">
                <a:solidFill>
                  <a:schemeClr val="tx1"/>
                </a:solidFill>
              </a:rPr>
              <a:t>•</a:t>
            </a:r>
            <a:r>
              <a:rPr lang="zh-CN" altLang="en-US" dirty="0" smtClean="0">
                <a:solidFill>
                  <a:schemeClr val="tx1"/>
                </a:solidFill>
              </a:rPr>
              <a:t>此次</a:t>
            </a:r>
            <a:r>
              <a:rPr lang="zh-CN" altLang="en-US" dirty="0" smtClean="0">
                <a:solidFill>
                  <a:schemeClr val="tx1"/>
                </a:solidFill>
              </a:rPr>
              <a:t>项目课程</a:t>
            </a:r>
            <a:r>
              <a:rPr lang="zh-CN" altLang="en-US" dirty="0" smtClean="0">
                <a:solidFill>
                  <a:schemeClr val="tx1"/>
                </a:solidFill>
              </a:rPr>
              <a:t>学分不可</a:t>
            </a:r>
            <a:r>
              <a:rPr lang="zh-CN" altLang="en-US" dirty="0" smtClean="0">
                <a:solidFill>
                  <a:schemeClr val="tx1"/>
                </a:solidFill>
              </a:rPr>
              <a:t>转换深圳大学</a:t>
            </a:r>
            <a:r>
              <a:rPr lang="en-US" altLang="zh-CN" dirty="0" smtClean="0">
                <a:solidFill>
                  <a:schemeClr val="tx1"/>
                </a:solidFill>
              </a:rPr>
              <a:t>MBA</a:t>
            </a:r>
            <a:r>
              <a:rPr lang="zh-CN" altLang="en-US" dirty="0" smtClean="0">
                <a:solidFill>
                  <a:schemeClr val="tx1"/>
                </a:solidFill>
              </a:rPr>
              <a:t>项目学分</a:t>
            </a:r>
            <a:endParaRPr lang="en-US" altLang="zh-CN" dirty="0">
              <a:solidFill>
                <a:schemeClr val="tx1"/>
              </a:solidFill>
            </a:endParaRP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主要项目安排 （暂定时间表）</a:t>
            </a:r>
            <a:endParaRPr lang="zh-CN" altLang="en-US" dirty="0"/>
          </a:p>
        </p:txBody>
      </p:sp>
      <p:sp>
        <p:nvSpPr>
          <p:cNvPr id="3" name="内容占位符 2"/>
          <p:cNvSpPr>
            <a:spLocks noGrp="1"/>
          </p:cNvSpPr>
          <p:nvPr>
            <p:ph idx="1"/>
          </p:nvPr>
        </p:nvSpPr>
        <p:spPr/>
        <p:txBody>
          <a:bodyPr>
            <a:normAutofit fontScale="70000" lnSpcReduction="20000"/>
          </a:bodyPr>
          <a:lstStyle/>
          <a:p>
            <a:pPr>
              <a:buNone/>
            </a:pPr>
            <a:r>
              <a:rPr lang="en-US" altLang="zh-CN" dirty="0"/>
              <a:t>•6</a:t>
            </a:r>
            <a:r>
              <a:rPr lang="zh-CN" altLang="en-US" dirty="0"/>
              <a:t>月</a:t>
            </a:r>
            <a:r>
              <a:rPr lang="en-US" altLang="zh-CN" dirty="0"/>
              <a:t>5</a:t>
            </a:r>
            <a:r>
              <a:rPr lang="zh-CN" altLang="en-US" dirty="0"/>
              <a:t>日（周四）：到达亚特兰大</a:t>
            </a:r>
            <a:r>
              <a:rPr lang="en-US" altLang="zh-CN" dirty="0"/>
              <a:t>; </a:t>
            </a:r>
            <a:r>
              <a:rPr lang="zh-CN" altLang="en-US" dirty="0"/>
              <a:t>宿舍网络设置 </a:t>
            </a:r>
          </a:p>
          <a:p>
            <a:pPr>
              <a:buNone/>
            </a:pPr>
            <a:r>
              <a:rPr lang="en-US" altLang="zh-CN" dirty="0"/>
              <a:t>•6</a:t>
            </a:r>
            <a:r>
              <a:rPr lang="zh-CN" altLang="en-US" dirty="0"/>
              <a:t>月</a:t>
            </a:r>
            <a:r>
              <a:rPr lang="en-US" altLang="zh-CN" dirty="0"/>
              <a:t>6</a:t>
            </a:r>
            <a:r>
              <a:rPr lang="zh-CN" altLang="en-US" dirty="0"/>
              <a:t>日（周五）：现场培训</a:t>
            </a:r>
            <a:r>
              <a:rPr lang="en-US" altLang="zh-CN" dirty="0"/>
              <a:t>; </a:t>
            </a:r>
            <a:r>
              <a:rPr lang="zh-CN" altLang="en-US" dirty="0"/>
              <a:t>办理</a:t>
            </a:r>
            <a:r>
              <a:rPr lang="en-US" altLang="zh-CN" dirty="0"/>
              <a:t>Buzz</a:t>
            </a:r>
            <a:r>
              <a:rPr lang="zh-CN" altLang="en-US" dirty="0"/>
              <a:t>卡＆</a:t>
            </a:r>
            <a:r>
              <a:rPr lang="en-US" altLang="zh-CN" dirty="0"/>
              <a:t>CRC</a:t>
            </a:r>
            <a:r>
              <a:rPr lang="zh-CN" altLang="en-US" dirty="0"/>
              <a:t>会员卡 </a:t>
            </a:r>
          </a:p>
          <a:p>
            <a:pPr>
              <a:buNone/>
            </a:pPr>
            <a:r>
              <a:rPr lang="en-US" altLang="zh-CN" dirty="0"/>
              <a:t>•6</a:t>
            </a:r>
            <a:r>
              <a:rPr lang="zh-CN" altLang="en-US" dirty="0"/>
              <a:t>月</a:t>
            </a:r>
            <a:r>
              <a:rPr lang="en-US" altLang="zh-CN" dirty="0"/>
              <a:t>7</a:t>
            </a:r>
            <a:r>
              <a:rPr lang="zh-CN" altLang="en-US" dirty="0"/>
              <a:t>日（周六）：领导力挑战课程</a:t>
            </a:r>
            <a:r>
              <a:rPr lang="en-US" altLang="zh-CN" dirty="0"/>
              <a:t>; </a:t>
            </a:r>
            <a:r>
              <a:rPr lang="zh-CN" altLang="en-US" dirty="0"/>
              <a:t>比萨午餐 </a:t>
            </a:r>
          </a:p>
          <a:p>
            <a:pPr>
              <a:buNone/>
            </a:pPr>
            <a:r>
              <a:rPr lang="en-US" altLang="zh-CN" dirty="0"/>
              <a:t>•6</a:t>
            </a:r>
            <a:r>
              <a:rPr lang="zh-CN" altLang="en-US" dirty="0"/>
              <a:t>月</a:t>
            </a:r>
            <a:r>
              <a:rPr lang="en-US" altLang="zh-CN" dirty="0"/>
              <a:t>8</a:t>
            </a:r>
            <a:r>
              <a:rPr lang="zh-CN" altLang="en-US" dirty="0"/>
              <a:t>日（周日）：前往亚特兰大奥特莱斯购物中心 </a:t>
            </a:r>
          </a:p>
          <a:p>
            <a:pPr>
              <a:buNone/>
            </a:pPr>
            <a:r>
              <a:rPr lang="en-US" altLang="zh-CN" dirty="0"/>
              <a:t>•6</a:t>
            </a:r>
            <a:r>
              <a:rPr lang="zh-CN" altLang="en-US" dirty="0"/>
              <a:t>月</a:t>
            </a:r>
            <a:r>
              <a:rPr lang="en-US" altLang="zh-CN" dirty="0"/>
              <a:t>9</a:t>
            </a:r>
            <a:r>
              <a:rPr lang="zh-CN" altLang="en-US" dirty="0"/>
              <a:t>日（周一）：第一天授课，开幕式及晚宴 </a:t>
            </a:r>
          </a:p>
          <a:p>
            <a:pPr>
              <a:buNone/>
            </a:pPr>
            <a:r>
              <a:rPr lang="en-US" altLang="zh-CN" dirty="0"/>
              <a:t>•6</a:t>
            </a:r>
            <a:r>
              <a:rPr lang="zh-CN" altLang="en-US" dirty="0"/>
              <a:t>月</a:t>
            </a:r>
            <a:r>
              <a:rPr lang="en-US" altLang="zh-CN" dirty="0"/>
              <a:t>13</a:t>
            </a:r>
            <a:r>
              <a:rPr lang="zh-CN" altLang="en-US" dirty="0"/>
              <a:t>日（周五）：参观州议会厅 </a:t>
            </a:r>
          </a:p>
          <a:p>
            <a:pPr>
              <a:buNone/>
            </a:pPr>
            <a:r>
              <a:rPr lang="en-US" altLang="zh-CN" dirty="0"/>
              <a:t>•6</a:t>
            </a:r>
            <a:r>
              <a:rPr lang="zh-CN" altLang="en-US" dirty="0"/>
              <a:t>月</a:t>
            </a:r>
            <a:r>
              <a:rPr lang="en-US" altLang="zh-CN" dirty="0"/>
              <a:t>14</a:t>
            </a:r>
            <a:r>
              <a:rPr lang="zh-CN" altLang="en-US" dirty="0"/>
              <a:t>日（周六）：前往麦迪逊小镇和当地的农场</a:t>
            </a:r>
            <a:r>
              <a:rPr lang="en-US" altLang="zh-CN" dirty="0"/>
              <a:t>;</a:t>
            </a:r>
            <a:r>
              <a:rPr lang="zh-CN" altLang="en-US" dirty="0"/>
              <a:t>野外午餐 </a:t>
            </a:r>
          </a:p>
          <a:p>
            <a:pPr>
              <a:buNone/>
            </a:pPr>
            <a:r>
              <a:rPr lang="en-US" altLang="zh-CN" dirty="0"/>
              <a:t>•6</a:t>
            </a:r>
            <a:r>
              <a:rPr lang="zh-CN" altLang="en-US" dirty="0"/>
              <a:t>月</a:t>
            </a:r>
            <a:r>
              <a:rPr lang="en-US" altLang="zh-CN" dirty="0"/>
              <a:t>21</a:t>
            </a:r>
            <a:r>
              <a:rPr lang="zh-CN" altLang="en-US" dirty="0"/>
              <a:t>日（周六）及</a:t>
            </a:r>
            <a:r>
              <a:rPr lang="en-US" altLang="zh-CN" dirty="0"/>
              <a:t>6</a:t>
            </a:r>
            <a:r>
              <a:rPr lang="zh-CN" altLang="en-US" dirty="0"/>
              <a:t>月</a:t>
            </a:r>
            <a:r>
              <a:rPr lang="en-US" altLang="zh-CN" dirty="0"/>
              <a:t>22</a:t>
            </a:r>
            <a:r>
              <a:rPr lang="zh-CN" altLang="en-US" dirty="0"/>
              <a:t>日（周日）：可选户外探险之旅 </a:t>
            </a:r>
          </a:p>
          <a:p>
            <a:pPr>
              <a:buNone/>
            </a:pPr>
            <a:r>
              <a:rPr lang="en-US" altLang="zh-CN" dirty="0"/>
              <a:t>•</a:t>
            </a:r>
            <a:r>
              <a:rPr lang="zh-CN" altLang="en-US" dirty="0"/>
              <a:t>日期待定：课程实地考察（可口可乐世界，</a:t>
            </a:r>
            <a:r>
              <a:rPr lang="en-US" altLang="zh-CN" dirty="0"/>
              <a:t>CNN</a:t>
            </a:r>
            <a:r>
              <a:rPr lang="zh-CN" altLang="en-US" dirty="0"/>
              <a:t>等） </a:t>
            </a:r>
          </a:p>
          <a:p>
            <a:pPr>
              <a:buNone/>
            </a:pPr>
            <a:r>
              <a:rPr lang="en-US" altLang="zh-CN" dirty="0"/>
              <a:t>•6</a:t>
            </a:r>
            <a:r>
              <a:rPr lang="zh-CN" altLang="en-US" dirty="0"/>
              <a:t>月</a:t>
            </a:r>
            <a:r>
              <a:rPr lang="en-US" altLang="zh-CN" dirty="0"/>
              <a:t>27</a:t>
            </a:r>
            <a:r>
              <a:rPr lang="zh-CN" altLang="en-US" dirty="0"/>
              <a:t>日（周五）：最后一天授课</a:t>
            </a:r>
            <a:r>
              <a:rPr lang="en-US" altLang="zh-CN" dirty="0"/>
              <a:t>;</a:t>
            </a:r>
            <a:r>
              <a:rPr lang="zh-CN" altLang="en-US" dirty="0"/>
              <a:t>闭幕式及晚宴 </a:t>
            </a:r>
          </a:p>
          <a:p>
            <a:pPr>
              <a:buNone/>
            </a:pPr>
            <a:r>
              <a:rPr lang="en-US" altLang="zh-CN" dirty="0"/>
              <a:t>•6</a:t>
            </a:r>
            <a:r>
              <a:rPr lang="zh-CN" altLang="en-US" dirty="0"/>
              <a:t>月</a:t>
            </a:r>
            <a:r>
              <a:rPr lang="en-US" altLang="zh-CN" dirty="0"/>
              <a:t>28</a:t>
            </a:r>
            <a:r>
              <a:rPr lang="zh-CN" altLang="en-US" dirty="0"/>
              <a:t>日（周六）：启程返回中国 </a:t>
            </a:r>
          </a:p>
          <a:p>
            <a:pPr>
              <a:buNone/>
            </a:pP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其他文化学习交流机会</a:t>
            </a:r>
          </a:p>
        </p:txBody>
      </p:sp>
      <p:sp>
        <p:nvSpPr>
          <p:cNvPr id="3" name="内容占位符 2"/>
          <p:cNvSpPr>
            <a:spLocks noGrp="1"/>
          </p:cNvSpPr>
          <p:nvPr>
            <p:ph idx="1"/>
          </p:nvPr>
        </p:nvSpPr>
        <p:spPr/>
        <p:txBody>
          <a:bodyPr>
            <a:normAutofit lnSpcReduction="10000"/>
          </a:bodyPr>
          <a:lstStyle/>
          <a:p>
            <a:pPr>
              <a:buNone/>
            </a:pPr>
            <a:r>
              <a:rPr lang="en-US" altLang="zh-CN" dirty="0"/>
              <a:t>•GT</a:t>
            </a:r>
            <a:r>
              <a:rPr lang="zh-CN" altLang="en-US" dirty="0"/>
              <a:t>的各种学生俱乐部活动 </a:t>
            </a:r>
          </a:p>
          <a:p>
            <a:pPr>
              <a:buNone/>
            </a:pPr>
            <a:r>
              <a:rPr lang="en-US" altLang="zh-CN" dirty="0"/>
              <a:t>•</a:t>
            </a:r>
            <a:r>
              <a:rPr lang="zh-CN" altLang="en-US" dirty="0"/>
              <a:t>佐治亚理工学院校园附近的景点</a:t>
            </a:r>
            <a:r>
              <a:rPr lang="zh-CN" altLang="en-US" dirty="0" smtClean="0"/>
              <a:t>：</a:t>
            </a:r>
            <a:endParaRPr lang="en-US" altLang="zh-CN" dirty="0" smtClean="0"/>
          </a:p>
          <a:p>
            <a:pPr>
              <a:buNone/>
            </a:pPr>
            <a:r>
              <a:rPr lang="zh-CN" altLang="en-US" sz="2400" dirty="0" smtClean="0"/>
              <a:t> </a:t>
            </a:r>
            <a:r>
              <a:rPr lang="en-US" altLang="zh-CN" sz="2400" dirty="0"/>
              <a:t>—</a:t>
            </a:r>
            <a:r>
              <a:rPr lang="zh-CN" altLang="en-US" sz="2400" dirty="0"/>
              <a:t>佐治亚六旗乐园 </a:t>
            </a:r>
            <a:endParaRPr lang="en-US" altLang="zh-CN" sz="2400" dirty="0" smtClean="0"/>
          </a:p>
          <a:p>
            <a:pPr>
              <a:buNone/>
            </a:pPr>
            <a:r>
              <a:rPr lang="en-US" altLang="zh-CN" sz="2400" dirty="0" smtClean="0"/>
              <a:t>—</a:t>
            </a:r>
            <a:r>
              <a:rPr lang="zh-CN" altLang="en-US" sz="2400" dirty="0"/>
              <a:t>亚特兰大勇敢者队棒球比赛</a:t>
            </a:r>
            <a:r>
              <a:rPr lang="en-US" altLang="zh-CN" sz="2400" dirty="0"/>
              <a:t>@</a:t>
            </a:r>
            <a:r>
              <a:rPr lang="zh-CN" altLang="en-US" sz="2400" dirty="0"/>
              <a:t>特纳竞技场 </a:t>
            </a:r>
            <a:endParaRPr lang="en-US" altLang="zh-CN" sz="2400" dirty="0" smtClean="0"/>
          </a:p>
          <a:p>
            <a:pPr>
              <a:buNone/>
            </a:pPr>
            <a:r>
              <a:rPr lang="en-US" altLang="zh-CN" sz="2400" dirty="0" smtClean="0"/>
              <a:t>—</a:t>
            </a:r>
            <a:r>
              <a:rPr lang="zh-CN" altLang="en-US" sz="2400" dirty="0"/>
              <a:t>百年奥运公园 </a:t>
            </a:r>
            <a:endParaRPr lang="en-US" altLang="zh-CN" sz="2400" dirty="0" smtClean="0"/>
          </a:p>
          <a:p>
            <a:pPr>
              <a:buNone/>
            </a:pPr>
            <a:r>
              <a:rPr lang="en-US" altLang="zh-CN" sz="2400" dirty="0" smtClean="0"/>
              <a:t>—</a:t>
            </a:r>
            <a:r>
              <a:rPr lang="zh-CN" altLang="en-US" sz="2400" dirty="0"/>
              <a:t>可口可乐世界 </a:t>
            </a:r>
            <a:endParaRPr lang="en-US" altLang="zh-CN" sz="2400" dirty="0" smtClean="0"/>
          </a:p>
          <a:p>
            <a:pPr>
              <a:buNone/>
            </a:pPr>
            <a:r>
              <a:rPr lang="en-US" altLang="zh-CN" sz="2400" dirty="0" smtClean="0"/>
              <a:t>—</a:t>
            </a:r>
            <a:r>
              <a:rPr lang="zh-CN" altLang="en-US" sz="2400" dirty="0"/>
              <a:t>佐治亚水族馆 </a:t>
            </a:r>
            <a:endParaRPr lang="en-US" altLang="zh-CN" sz="2400" dirty="0" smtClean="0"/>
          </a:p>
          <a:p>
            <a:pPr>
              <a:buNone/>
            </a:pPr>
            <a:r>
              <a:rPr lang="en-US" altLang="zh-CN" sz="2400" dirty="0" smtClean="0"/>
              <a:t>—</a:t>
            </a:r>
            <a:r>
              <a:rPr lang="en-US" altLang="zh-CN" sz="2400" dirty="0"/>
              <a:t>High</a:t>
            </a:r>
            <a:r>
              <a:rPr lang="zh-CN" altLang="en-US" sz="2400" dirty="0"/>
              <a:t>艺术博物馆 </a:t>
            </a:r>
            <a:endParaRPr lang="en-US" altLang="zh-CN" sz="2400" dirty="0" smtClean="0"/>
          </a:p>
          <a:p>
            <a:pPr>
              <a:buNone/>
            </a:pPr>
            <a:r>
              <a:rPr lang="en-US" altLang="zh-CN" sz="2400" dirty="0" smtClean="0"/>
              <a:t>—</a:t>
            </a:r>
            <a:r>
              <a:rPr lang="zh-CN" altLang="en-US" sz="2400" dirty="0"/>
              <a:t>大石山公园 </a:t>
            </a:r>
            <a:endParaRPr lang="en-US" altLang="zh-CN" sz="2400" dirty="0" smtClean="0"/>
          </a:p>
          <a:p>
            <a:pPr>
              <a:buNone/>
            </a:pPr>
            <a:r>
              <a:rPr lang="en-US" altLang="zh-CN" sz="2400" dirty="0" smtClean="0"/>
              <a:t>—</a:t>
            </a:r>
            <a:r>
              <a:rPr lang="zh-CN" altLang="en-US" sz="2400" dirty="0"/>
              <a:t>马丁</a:t>
            </a:r>
            <a:r>
              <a:rPr lang="en-US" altLang="zh-CN" sz="2400" dirty="0"/>
              <a:t>·</a:t>
            </a:r>
            <a:r>
              <a:rPr lang="zh-CN" altLang="en-US" sz="2400" dirty="0"/>
              <a:t>路德</a:t>
            </a:r>
            <a:r>
              <a:rPr lang="en-US" altLang="zh-CN" sz="2400" dirty="0"/>
              <a:t>·</a:t>
            </a:r>
            <a:r>
              <a:rPr lang="zh-CN" altLang="en-US" sz="2400" dirty="0"/>
              <a:t>金遗址及国家纪念馆 </a:t>
            </a:r>
            <a:r>
              <a:rPr lang="en-US" altLang="zh-CN" sz="2400" dirty="0"/>
              <a:t>—</a:t>
            </a:r>
            <a:r>
              <a:rPr lang="zh-CN" altLang="en-US" sz="2400" dirty="0"/>
              <a:t>佐治亚州议会厅 </a:t>
            </a:r>
          </a:p>
          <a:p>
            <a:pPr>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与政府部门和商业界交流</a:t>
            </a:r>
          </a:p>
        </p:txBody>
      </p:sp>
      <p:sp>
        <p:nvSpPr>
          <p:cNvPr id="3" name="内容占位符 2"/>
          <p:cNvSpPr>
            <a:spLocks noGrp="1"/>
          </p:cNvSpPr>
          <p:nvPr>
            <p:ph idx="1"/>
          </p:nvPr>
        </p:nvSpPr>
        <p:spPr/>
        <p:txBody>
          <a:bodyPr/>
          <a:lstStyle/>
          <a:p>
            <a:pPr>
              <a:buNone/>
            </a:pPr>
            <a:r>
              <a:rPr lang="en-US" altLang="zh-CN" dirty="0"/>
              <a:t>•</a:t>
            </a:r>
            <a:r>
              <a:rPr lang="zh-CN" altLang="en-US" dirty="0"/>
              <a:t>佐治亚州经济发展署 </a:t>
            </a:r>
          </a:p>
          <a:p>
            <a:pPr>
              <a:buNone/>
            </a:pPr>
            <a:r>
              <a:rPr lang="en-US" altLang="zh-CN" dirty="0"/>
              <a:t>•</a:t>
            </a:r>
            <a:r>
              <a:rPr lang="zh-CN" altLang="en-US" dirty="0"/>
              <a:t>亚特兰大市长国际事务办公室 </a:t>
            </a:r>
          </a:p>
          <a:p>
            <a:pPr>
              <a:buNone/>
            </a:pPr>
            <a:r>
              <a:rPr lang="en-US" altLang="zh-CN" dirty="0"/>
              <a:t>•</a:t>
            </a:r>
            <a:r>
              <a:rPr lang="zh-CN" altLang="en-US" dirty="0"/>
              <a:t>亚特兰大大都会商会 </a:t>
            </a:r>
          </a:p>
          <a:p>
            <a:pPr>
              <a:buNone/>
            </a:pPr>
            <a:r>
              <a:rPr lang="en-US" altLang="zh-CN" dirty="0"/>
              <a:t>•</a:t>
            </a:r>
            <a:r>
              <a:rPr lang="zh-CN" altLang="en-US" dirty="0"/>
              <a:t>亚特兰大中国商会 </a:t>
            </a:r>
          </a:p>
          <a:p>
            <a:pPr>
              <a:buNone/>
            </a:pP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620689"/>
            <a:ext cx="7772400" cy="1368151"/>
          </a:xfrm>
        </p:spPr>
        <p:txBody>
          <a:bodyPr/>
          <a:lstStyle/>
          <a:p>
            <a:r>
              <a:rPr lang="zh-CN" altLang="en-US" dirty="0"/>
              <a:t>校内公寓</a:t>
            </a:r>
          </a:p>
        </p:txBody>
      </p:sp>
      <p:sp>
        <p:nvSpPr>
          <p:cNvPr id="3" name="副标题 2"/>
          <p:cNvSpPr>
            <a:spLocks noGrp="1"/>
          </p:cNvSpPr>
          <p:nvPr>
            <p:ph type="subTitle" idx="1"/>
          </p:nvPr>
        </p:nvSpPr>
        <p:spPr>
          <a:xfrm>
            <a:off x="611560" y="2276872"/>
            <a:ext cx="7920880" cy="4032448"/>
          </a:xfrm>
        </p:spPr>
        <p:txBody>
          <a:bodyPr>
            <a:noAutofit/>
          </a:bodyPr>
          <a:lstStyle/>
          <a:p>
            <a:pPr algn="l"/>
            <a:r>
              <a:rPr lang="en-US" altLang="zh-CN" sz="1800" dirty="0">
                <a:solidFill>
                  <a:schemeClr val="tx1"/>
                </a:solidFill>
              </a:rPr>
              <a:t>•</a:t>
            </a:r>
            <a:r>
              <a:rPr lang="zh-CN" altLang="en-US" sz="1800" dirty="0">
                <a:solidFill>
                  <a:schemeClr val="tx1"/>
                </a:solidFill>
              </a:rPr>
              <a:t>步行即可到达教室</a:t>
            </a:r>
            <a:r>
              <a:rPr lang="en-US" altLang="zh-CN" sz="1800" dirty="0">
                <a:solidFill>
                  <a:schemeClr val="tx1"/>
                </a:solidFill>
              </a:rPr>
              <a:t>; </a:t>
            </a:r>
            <a:r>
              <a:rPr lang="zh-CN" altLang="en-US" sz="1800" dirty="0">
                <a:solidFill>
                  <a:schemeClr val="tx1"/>
                </a:solidFill>
              </a:rPr>
              <a:t>邻近城市旅游景点 </a:t>
            </a:r>
          </a:p>
          <a:p>
            <a:pPr algn="l"/>
            <a:r>
              <a:rPr lang="en-US" altLang="zh-CN" sz="1800" dirty="0">
                <a:solidFill>
                  <a:schemeClr val="tx1"/>
                </a:solidFill>
              </a:rPr>
              <a:t>•</a:t>
            </a:r>
            <a:r>
              <a:rPr lang="zh-CN" altLang="en-US" sz="1800" dirty="0">
                <a:solidFill>
                  <a:schemeClr val="tx1"/>
                </a:solidFill>
              </a:rPr>
              <a:t>装有空调，家具齐全（但您需要带上自己的枕头，床单，空调被，浴巾 </a:t>
            </a:r>
            <a:r>
              <a:rPr lang="en-US" altLang="zh-CN" sz="1800" dirty="0">
                <a:solidFill>
                  <a:schemeClr val="tx1"/>
                </a:solidFill>
              </a:rPr>
              <a:t>– </a:t>
            </a:r>
            <a:r>
              <a:rPr lang="zh-CN" altLang="en-US" sz="1800" dirty="0">
                <a:solidFill>
                  <a:schemeClr val="tx1"/>
                </a:solidFill>
              </a:rPr>
              <a:t>上述物品属于个人用品） </a:t>
            </a:r>
          </a:p>
          <a:p>
            <a:pPr algn="l"/>
            <a:r>
              <a:rPr lang="en-US" altLang="zh-CN" sz="1800" dirty="0">
                <a:solidFill>
                  <a:schemeClr val="tx1"/>
                </a:solidFill>
              </a:rPr>
              <a:t>•</a:t>
            </a:r>
            <a:r>
              <a:rPr lang="zh-CN" altLang="en-US" sz="1800" dirty="0">
                <a:solidFill>
                  <a:schemeClr val="tx1"/>
                </a:solidFill>
              </a:rPr>
              <a:t>每位同学有自己的独立卧室 </a:t>
            </a:r>
          </a:p>
          <a:p>
            <a:pPr algn="l"/>
            <a:r>
              <a:rPr lang="en-US" altLang="zh-CN" sz="1800" dirty="0">
                <a:solidFill>
                  <a:schemeClr val="tx1"/>
                </a:solidFill>
              </a:rPr>
              <a:t>•</a:t>
            </a:r>
            <a:r>
              <a:rPr lang="zh-CN" altLang="en-US" sz="1800" dirty="0">
                <a:solidFill>
                  <a:schemeClr val="tx1"/>
                </a:solidFill>
              </a:rPr>
              <a:t>同一公寓内的两名学生共享一间浴室 </a:t>
            </a:r>
          </a:p>
          <a:p>
            <a:pPr algn="l"/>
            <a:r>
              <a:rPr lang="en-US" altLang="zh-CN" sz="1800" dirty="0">
                <a:solidFill>
                  <a:schemeClr val="tx1"/>
                </a:solidFill>
              </a:rPr>
              <a:t>•</a:t>
            </a:r>
            <a:r>
              <a:rPr lang="zh-CN" altLang="en-US" sz="1800" dirty="0">
                <a:solidFill>
                  <a:schemeClr val="tx1"/>
                </a:solidFill>
              </a:rPr>
              <a:t>每套公寓都配有厨房和客厅 </a:t>
            </a:r>
          </a:p>
          <a:p>
            <a:pPr algn="l"/>
            <a:r>
              <a:rPr lang="en-US" altLang="zh-CN" sz="1800" dirty="0">
                <a:solidFill>
                  <a:schemeClr val="tx1"/>
                </a:solidFill>
              </a:rPr>
              <a:t>•</a:t>
            </a:r>
            <a:r>
              <a:rPr lang="zh-CN" altLang="en-US" sz="1800" dirty="0">
                <a:solidFill>
                  <a:schemeClr val="tx1"/>
                </a:solidFill>
              </a:rPr>
              <a:t>宽带上网 </a:t>
            </a:r>
          </a:p>
          <a:p>
            <a:pPr algn="l"/>
            <a:r>
              <a:rPr lang="en-US" altLang="zh-CN" sz="1800" dirty="0">
                <a:solidFill>
                  <a:schemeClr val="tx1"/>
                </a:solidFill>
              </a:rPr>
              <a:t>•</a:t>
            </a:r>
            <a:r>
              <a:rPr lang="zh-CN" altLang="en-US" sz="1800" dirty="0">
                <a:solidFill>
                  <a:schemeClr val="tx1"/>
                </a:solidFill>
              </a:rPr>
              <a:t>包含所有公用设施（水，电，互联网）费用 </a:t>
            </a:r>
          </a:p>
          <a:p>
            <a:pPr algn="l"/>
            <a:r>
              <a:rPr lang="en-US" altLang="zh-CN" sz="1800" dirty="0">
                <a:solidFill>
                  <a:schemeClr val="tx1"/>
                </a:solidFill>
              </a:rPr>
              <a:t>•</a:t>
            </a:r>
            <a:r>
              <a:rPr lang="zh-CN" altLang="en-US" sz="1800" dirty="0">
                <a:solidFill>
                  <a:schemeClr val="tx1"/>
                </a:solidFill>
              </a:rPr>
              <a:t>一楼配有洗衣房，还设有学习休息室 </a:t>
            </a:r>
          </a:p>
          <a:p>
            <a:pPr algn="l"/>
            <a:r>
              <a:rPr lang="en-US" altLang="zh-CN" sz="1800" dirty="0">
                <a:solidFill>
                  <a:schemeClr val="tx1"/>
                </a:solidFill>
              </a:rPr>
              <a:t>•</a:t>
            </a:r>
            <a:r>
              <a:rPr lang="zh-CN" altLang="en-US" sz="1800" dirty="0">
                <a:solidFill>
                  <a:schemeClr val="tx1"/>
                </a:solidFill>
              </a:rPr>
              <a:t>有机会与居住在同一栋楼内的美国学生或其他国际学生一起探讨交流、成为朋友！ </a:t>
            </a:r>
          </a:p>
          <a:p>
            <a:pPr algn="l"/>
            <a:endParaRPr lang="zh-CN" altLang="en-US"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项目费用</a:t>
            </a:r>
          </a:p>
        </p:txBody>
      </p:sp>
      <p:sp>
        <p:nvSpPr>
          <p:cNvPr id="3" name="内容占位符 2"/>
          <p:cNvSpPr>
            <a:spLocks noGrp="1"/>
          </p:cNvSpPr>
          <p:nvPr>
            <p:ph idx="1"/>
          </p:nvPr>
        </p:nvSpPr>
        <p:spPr/>
        <p:txBody>
          <a:bodyPr>
            <a:normAutofit fontScale="70000" lnSpcReduction="20000"/>
          </a:bodyPr>
          <a:lstStyle/>
          <a:p>
            <a:pPr>
              <a:buNone/>
            </a:pPr>
            <a:r>
              <a:rPr lang="en-US" altLang="zh-CN" dirty="0"/>
              <a:t>•</a:t>
            </a:r>
            <a:r>
              <a:rPr lang="zh-CN" altLang="en-US" dirty="0"/>
              <a:t>学杂费</a:t>
            </a:r>
            <a:r>
              <a:rPr lang="en-US" altLang="zh-CN" dirty="0"/>
              <a:t>: 3,500 </a:t>
            </a:r>
            <a:r>
              <a:rPr lang="zh-CN" altLang="en-US" dirty="0"/>
              <a:t>美元 </a:t>
            </a:r>
          </a:p>
          <a:p>
            <a:pPr>
              <a:buNone/>
            </a:pPr>
            <a:r>
              <a:rPr lang="en-US" altLang="zh-CN" dirty="0"/>
              <a:t>–3</a:t>
            </a:r>
            <a:r>
              <a:rPr lang="zh-CN" altLang="en-US" dirty="0"/>
              <a:t>门课程的学费 </a:t>
            </a:r>
          </a:p>
          <a:p>
            <a:pPr>
              <a:buNone/>
            </a:pPr>
            <a:r>
              <a:rPr lang="en-US" altLang="zh-CN" dirty="0"/>
              <a:t>–</a:t>
            </a:r>
            <a:r>
              <a:rPr lang="zh-CN" altLang="en-US" dirty="0"/>
              <a:t>校园公寓住宿费（房租、水电、互联网接入等） </a:t>
            </a:r>
          </a:p>
          <a:p>
            <a:pPr>
              <a:buNone/>
            </a:pPr>
            <a:r>
              <a:rPr lang="en-US" altLang="zh-CN" dirty="0"/>
              <a:t>–</a:t>
            </a:r>
            <a:r>
              <a:rPr lang="zh-CN" altLang="en-US" dirty="0"/>
              <a:t>项目组织的活动（设施费、门票、巴士等） </a:t>
            </a:r>
          </a:p>
          <a:p>
            <a:pPr>
              <a:buNone/>
            </a:pPr>
            <a:r>
              <a:rPr lang="en-US" altLang="zh-CN" dirty="0"/>
              <a:t>–</a:t>
            </a:r>
            <a:r>
              <a:rPr lang="zh-CN" altLang="en-US" dirty="0"/>
              <a:t>四餐：开幕式晚宴、比萨午餐、农场野餐、闭幕式晚宴 </a:t>
            </a:r>
          </a:p>
          <a:p>
            <a:pPr>
              <a:buNone/>
            </a:pPr>
            <a:r>
              <a:rPr lang="en-US" altLang="zh-CN" dirty="0"/>
              <a:t>–</a:t>
            </a:r>
            <a:r>
              <a:rPr lang="zh-CN" altLang="en-US" dirty="0"/>
              <a:t>集体抵离时接送机的地面交通 </a:t>
            </a:r>
          </a:p>
          <a:p>
            <a:pPr>
              <a:buNone/>
            </a:pPr>
            <a:r>
              <a:rPr lang="en-US" altLang="zh-CN" dirty="0"/>
              <a:t>–</a:t>
            </a:r>
            <a:r>
              <a:rPr lang="zh-CN" altLang="en-US" dirty="0"/>
              <a:t>健康保险 </a:t>
            </a:r>
          </a:p>
          <a:p>
            <a:pPr>
              <a:buNone/>
            </a:pPr>
            <a:r>
              <a:rPr lang="en-US" altLang="zh-CN" dirty="0"/>
              <a:t>–GT</a:t>
            </a:r>
            <a:r>
              <a:rPr lang="zh-CN" altLang="en-US" dirty="0"/>
              <a:t>校园健身中心</a:t>
            </a:r>
            <a:r>
              <a:rPr lang="en-US" altLang="zh-CN" dirty="0"/>
              <a:t>(CRC)</a:t>
            </a:r>
            <a:r>
              <a:rPr lang="zh-CN" altLang="en-US" dirty="0"/>
              <a:t>会员费 </a:t>
            </a:r>
          </a:p>
          <a:p>
            <a:pPr>
              <a:buNone/>
            </a:pPr>
            <a:r>
              <a:rPr lang="en-US" altLang="zh-CN" dirty="0"/>
              <a:t>–</a:t>
            </a:r>
            <a:r>
              <a:rPr lang="zh-CN" altLang="en-US" dirty="0"/>
              <a:t>公共交通卡</a:t>
            </a:r>
            <a:r>
              <a:rPr lang="en-US" altLang="zh-CN" dirty="0"/>
              <a:t>(MARTA</a:t>
            </a:r>
            <a:r>
              <a:rPr lang="zh-CN" altLang="en-US" dirty="0"/>
              <a:t>卡</a:t>
            </a:r>
            <a:r>
              <a:rPr lang="en-US" altLang="zh-CN" dirty="0"/>
              <a:t>) </a:t>
            </a:r>
          </a:p>
          <a:p>
            <a:pPr>
              <a:buNone/>
            </a:pPr>
            <a:r>
              <a:rPr lang="en-US" altLang="zh-CN" dirty="0"/>
              <a:t>–</a:t>
            </a:r>
            <a:r>
              <a:rPr lang="zh-CN" altLang="en-US" dirty="0"/>
              <a:t>佐治亚理工学院学生卡</a:t>
            </a:r>
            <a:r>
              <a:rPr lang="en-US" altLang="zh-CN" dirty="0"/>
              <a:t>(Buzz</a:t>
            </a:r>
            <a:r>
              <a:rPr lang="zh-CN" altLang="en-US" dirty="0"/>
              <a:t>卡</a:t>
            </a:r>
            <a:r>
              <a:rPr lang="en-US" altLang="zh-CN" dirty="0"/>
              <a:t>) </a:t>
            </a:r>
          </a:p>
          <a:p>
            <a:pPr>
              <a:buNone/>
            </a:pPr>
            <a:r>
              <a:rPr lang="en-US" altLang="zh-CN" dirty="0"/>
              <a:t>–</a:t>
            </a:r>
            <a:r>
              <a:rPr lang="zh-CN" altLang="en-US" dirty="0"/>
              <a:t>项目</a:t>
            </a:r>
            <a:r>
              <a:rPr lang="en-US" altLang="zh-CN" dirty="0"/>
              <a:t>T</a:t>
            </a:r>
            <a:r>
              <a:rPr lang="zh-CN" altLang="en-US" dirty="0"/>
              <a:t>恤衫 </a:t>
            </a:r>
          </a:p>
          <a:p>
            <a:pPr>
              <a:buNone/>
            </a:pPr>
            <a:r>
              <a:rPr lang="en-US" altLang="zh-CN" dirty="0"/>
              <a:t>•</a:t>
            </a:r>
            <a:r>
              <a:rPr lang="zh-CN" altLang="en-US" dirty="0"/>
              <a:t>项目管理及服务费 </a:t>
            </a:r>
          </a:p>
          <a:p>
            <a:pPr>
              <a:buNone/>
            </a:pPr>
            <a:r>
              <a:rPr lang="en-US" altLang="zh-CN" dirty="0"/>
              <a:t>•</a:t>
            </a:r>
            <a:r>
              <a:rPr lang="zh-CN" altLang="en-US" dirty="0"/>
              <a:t>学生将学杂费通过信用卡直接缴至佐治亚理工 </a:t>
            </a:r>
          </a:p>
          <a:p>
            <a:pPr>
              <a:buNone/>
            </a:pP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项目费不涵盖的部分</a:t>
            </a:r>
          </a:p>
        </p:txBody>
      </p:sp>
      <p:sp>
        <p:nvSpPr>
          <p:cNvPr id="3" name="内容占位符 2"/>
          <p:cNvSpPr>
            <a:spLocks noGrp="1"/>
          </p:cNvSpPr>
          <p:nvPr>
            <p:ph idx="1"/>
          </p:nvPr>
        </p:nvSpPr>
        <p:spPr/>
        <p:txBody>
          <a:bodyPr/>
          <a:lstStyle/>
          <a:p>
            <a:pPr>
              <a:buNone/>
            </a:pPr>
            <a:r>
              <a:rPr lang="zh-CN" altLang="en-US" dirty="0" smtClean="0"/>
              <a:t>学生</a:t>
            </a:r>
            <a:r>
              <a:rPr lang="zh-CN" altLang="en-US" dirty="0"/>
              <a:t>需要额外支付的费用</a:t>
            </a:r>
            <a:r>
              <a:rPr lang="zh-CN" altLang="en-US" dirty="0" smtClean="0"/>
              <a:t>：</a:t>
            </a:r>
            <a:endParaRPr lang="en-US" altLang="zh-CN" dirty="0" smtClean="0"/>
          </a:p>
          <a:p>
            <a:pPr>
              <a:buNone/>
            </a:pPr>
            <a:r>
              <a:rPr lang="zh-CN" altLang="en-US" dirty="0" smtClean="0"/>
              <a:t> </a:t>
            </a:r>
            <a:r>
              <a:rPr lang="en-US" altLang="zh-CN" dirty="0"/>
              <a:t>—</a:t>
            </a:r>
            <a:r>
              <a:rPr lang="zh-CN" altLang="en-US" dirty="0"/>
              <a:t>来回机票 </a:t>
            </a:r>
            <a:endParaRPr lang="en-US" altLang="zh-CN" dirty="0" smtClean="0"/>
          </a:p>
          <a:p>
            <a:pPr>
              <a:buNone/>
            </a:pPr>
            <a:r>
              <a:rPr lang="en-US" altLang="zh-CN" dirty="0" smtClean="0"/>
              <a:t>—</a:t>
            </a:r>
            <a:r>
              <a:rPr lang="zh-CN" altLang="en-US" dirty="0"/>
              <a:t>签证费 </a:t>
            </a:r>
            <a:endParaRPr lang="en-US" altLang="zh-CN" dirty="0" smtClean="0"/>
          </a:p>
          <a:p>
            <a:pPr>
              <a:buNone/>
            </a:pPr>
            <a:r>
              <a:rPr lang="en-US" altLang="zh-CN" dirty="0" smtClean="0"/>
              <a:t>—</a:t>
            </a:r>
            <a:r>
              <a:rPr lang="zh-CN" altLang="en-US" dirty="0"/>
              <a:t>书籍和文化用品 </a:t>
            </a:r>
            <a:endParaRPr lang="en-US" altLang="zh-CN" dirty="0" smtClean="0"/>
          </a:p>
          <a:p>
            <a:pPr>
              <a:buNone/>
            </a:pPr>
            <a:r>
              <a:rPr lang="en-US" altLang="zh-CN" dirty="0" smtClean="0"/>
              <a:t>—</a:t>
            </a:r>
            <a:r>
              <a:rPr lang="zh-CN" altLang="en-US" dirty="0"/>
              <a:t>大部分膳食（可购买校园餐饮计划</a:t>
            </a:r>
            <a:r>
              <a:rPr lang="zh-CN" altLang="en-US" dirty="0" smtClean="0"/>
              <a:t>）</a:t>
            </a:r>
            <a:endParaRPr lang="en-US" altLang="zh-CN" dirty="0" smtClean="0"/>
          </a:p>
          <a:p>
            <a:pPr>
              <a:buNone/>
            </a:pPr>
            <a:r>
              <a:rPr lang="zh-CN" altLang="en-US" dirty="0" smtClean="0"/>
              <a:t> </a:t>
            </a:r>
            <a:r>
              <a:rPr lang="en-US" altLang="zh-CN" dirty="0"/>
              <a:t>—</a:t>
            </a:r>
            <a:r>
              <a:rPr lang="zh-CN" altLang="en-US" dirty="0"/>
              <a:t>可选活动费：户外探险之旅 </a:t>
            </a:r>
            <a:endParaRPr lang="en-US" altLang="zh-CN" dirty="0" smtClean="0"/>
          </a:p>
          <a:p>
            <a:pPr>
              <a:buNone/>
            </a:pPr>
            <a:r>
              <a:rPr lang="en-US" altLang="zh-CN" dirty="0" smtClean="0"/>
              <a:t>—</a:t>
            </a:r>
            <a:r>
              <a:rPr lang="zh-CN" altLang="en-US" dirty="0"/>
              <a:t>个人花销 </a:t>
            </a:r>
          </a:p>
          <a:p>
            <a:pPr>
              <a:buNone/>
            </a:pP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签证</a:t>
            </a:r>
          </a:p>
        </p:txBody>
      </p:sp>
      <p:sp>
        <p:nvSpPr>
          <p:cNvPr id="3" name="内容占位符 2"/>
          <p:cNvSpPr>
            <a:spLocks noGrp="1"/>
          </p:cNvSpPr>
          <p:nvPr>
            <p:ph idx="1"/>
          </p:nvPr>
        </p:nvSpPr>
        <p:spPr/>
        <p:txBody>
          <a:bodyPr/>
          <a:lstStyle/>
          <a:p>
            <a:pPr>
              <a:buNone/>
            </a:pPr>
            <a:r>
              <a:rPr lang="en-US" altLang="zh-CN" dirty="0"/>
              <a:t>•B-2 </a:t>
            </a:r>
            <a:r>
              <a:rPr lang="zh-CN" altLang="en-US" dirty="0"/>
              <a:t>访问签证 </a:t>
            </a:r>
          </a:p>
          <a:p>
            <a:pPr>
              <a:buNone/>
            </a:pPr>
            <a:r>
              <a:rPr lang="en-US" altLang="zh-CN" dirty="0"/>
              <a:t>•B-2 </a:t>
            </a:r>
            <a:r>
              <a:rPr lang="zh-CN" altLang="en-US" dirty="0"/>
              <a:t>签证所需文件： </a:t>
            </a:r>
          </a:p>
          <a:p>
            <a:pPr>
              <a:buNone/>
            </a:pPr>
            <a:r>
              <a:rPr lang="en-US" altLang="zh-CN" dirty="0"/>
              <a:t>http://travel.state.gov/visa/temp/types/types_1262.html </a:t>
            </a:r>
          </a:p>
          <a:p>
            <a:pPr>
              <a:buNone/>
            </a:pPr>
            <a:r>
              <a:rPr lang="en-US" altLang="zh-CN" dirty="0"/>
              <a:t>•</a:t>
            </a:r>
            <a:r>
              <a:rPr lang="zh-CN" altLang="en-US" dirty="0"/>
              <a:t>请尽早申办护照</a:t>
            </a:r>
            <a:r>
              <a:rPr lang="en-US" altLang="zh-CN" dirty="0"/>
              <a:t>! </a:t>
            </a:r>
          </a:p>
          <a:p>
            <a:pPr>
              <a:buNone/>
            </a:pPr>
            <a:r>
              <a:rPr lang="en-US" altLang="zh-CN" dirty="0"/>
              <a:t>•</a:t>
            </a:r>
            <a:r>
              <a:rPr lang="zh-CN" altLang="en-US" dirty="0"/>
              <a:t>请提前准备好所有签证所需材料</a:t>
            </a:r>
            <a:r>
              <a:rPr lang="en-US" altLang="zh-CN" dirty="0"/>
              <a:t>! </a:t>
            </a:r>
          </a:p>
          <a:p>
            <a:pPr>
              <a:buNone/>
            </a:pPr>
            <a:r>
              <a:rPr lang="en-US" altLang="zh-CN" dirty="0"/>
              <a:t>•</a:t>
            </a:r>
            <a:r>
              <a:rPr lang="zh-CN" altLang="en-US" dirty="0"/>
              <a:t>请同学们尽量在</a:t>
            </a:r>
            <a:r>
              <a:rPr lang="en-US" altLang="zh-CN" dirty="0"/>
              <a:t>4</a:t>
            </a:r>
            <a:r>
              <a:rPr lang="zh-CN" altLang="en-US" dirty="0"/>
              <a:t>月</a:t>
            </a:r>
            <a:r>
              <a:rPr lang="en-US" altLang="zh-CN" dirty="0"/>
              <a:t>7</a:t>
            </a:r>
            <a:r>
              <a:rPr lang="zh-CN" altLang="en-US" dirty="0"/>
              <a:t>日前完成签证面谈 </a:t>
            </a:r>
          </a:p>
          <a:p>
            <a:pPr>
              <a:buNone/>
            </a:pP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836</Words>
  <Application>Microsoft Office PowerPoint</Application>
  <PresentationFormat>全屏显示(4:3)</PresentationFormat>
  <Paragraphs>84</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2014 深圳虚拟大学园 亚特兰大暑期项目</vt:lpstr>
      <vt:lpstr>课程学分</vt:lpstr>
      <vt:lpstr>主要项目安排 （暂定时间表）</vt:lpstr>
      <vt:lpstr>其他文化学习交流机会</vt:lpstr>
      <vt:lpstr>与政府部门和商业界交流</vt:lpstr>
      <vt:lpstr>校内公寓</vt:lpstr>
      <vt:lpstr>项目费用</vt:lpstr>
      <vt:lpstr>项目费不涵盖的部分</vt:lpstr>
      <vt:lpstr>签证</vt:lpstr>
      <vt:lpstr>退款条件</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dell</dc:creator>
  <cp:lastModifiedBy>Chinese User</cp:lastModifiedBy>
  <cp:revision>9</cp:revision>
  <dcterms:created xsi:type="dcterms:W3CDTF">2014-02-24T08:00:50Z</dcterms:created>
  <dcterms:modified xsi:type="dcterms:W3CDTF">2014-02-24T08:41:20Z</dcterms:modified>
</cp:coreProperties>
</file>